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95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04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42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7862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227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8410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5300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102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801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925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197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212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92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90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6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7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2/27/2017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232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263C5-3506-4764-B38C-031E9F936276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7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  <p:sldLayoutId id="2147483810" r:id="rId15"/>
    <p:sldLayoutId id="21474838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12191999" cy="685800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chemeClr val="tx1"/>
                </a:solidFill>
              </a:rPr>
              <a:t>SISTEM </a:t>
            </a:r>
            <a:r>
              <a:rPr lang="en-US" sz="1600" b="1" dirty="0">
                <a:solidFill>
                  <a:schemeClr val="tx1"/>
                </a:solidFill>
              </a:rPr>
              <a:t>INFORMASI GEOGRAFIS UNTUK </a:t>
            </a:r>
            <a:r>
              <a:rPr lang="en-US" sz="1600" b="1" dirty="0" smtClean="0">
                <a:solidFill>
                  <a:schemeClr val="tx1"/>
                </a:solidFill>
              </a:rPr>
              <a:t>PEMETAAN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chemeClr val="tx1"/>
                </a:solidFill>
              </a:rPr>
              <a:t>POSDAYA </a:t>
            </a:r>
            <a:r>
              <a:rPr lang="en-US" sz="1600" b="1" dirty="0">
                <a:solidFill>
                  <a:schemeClr val="tx1"/>
                </a:solidFill>
              </a:rPr>
              <a:t>DI KOTA GORONTALO </a:t>
            </a:r>
            <a:r>
              <a:rPr lang="en-US" sz="1600" b="1" dirty="0" smtClean="0">
                <a:solidFill>
                  <a:schemeClr val="tx1"/>
                </a:solidFill>
              </a:rPr>
              <a:t>BERBASIS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chemeClr val="tx1"/>
                </a:solidFill>
              </a:rPr>
              <a:t>ANDROID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600" b="1" dirty="0">
              <a:solidFill>
                <a:schemeClr val="tx1"/>
              </a:solidFill>
            </a:endParaRPr>
          </a:p>
          <a:p>
            <a:pPr algn="ctr"/>
            <a:r>
              <a:rPr lang="en-US" sz="1600" b="1" dirty="0" err="1">
                <a:solidFill>
                  <a:schemeClr val="tx1"/>
                </a:solidFill>
              </a:rPr>
              <a:t>Oleh</a:t>
            </a:r>
            <a:r>
              <a:rPr lang="en-US" sz="1600" b="1" dirty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EKO NANTO PUTRO</a:t>
            </a:r>
          </a:p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T3113132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 </a:t>
            </a:r>
          </a:p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USULAN PENELITIAN</a:t>
            </a:r>
          </a:p>
          <a:p>
            <a:pPr algn="ctr"/>
            <a:endParaRPr lang="en-US" sz="1600" b="1" dirty="0" smtClean="0">
              <a:solidFill>
                <a:schemeClr val="tx1"/>
              </a:solidFill>
            </a:endParaRPr>
          </a:p>
          <a:p>
            <a:pPr algn="ctr"/>
            <a:endParaRPr lang="en-US" sz="1600" b="1" dirty="0">
              <a:solidFill>
                <a:schemeClr val="tx1"/>
              </a:solidFill>
            </a:endParaRPr>
          </a:p>
          <a:p>
            <a:pPr algn="ctr"/>
            <a:endParaRPr lang="en-US" sz="1600" b="1" dirty="0" smtClean="0">
              <a:solidFill>
                <a:schemeClr val="tx1"/>
              </a:solidFill>
            </a:endParaRPr>
          </a:p>
          <a:p>
            <a:pPr algn="ctr"/>
            <a:endParaRPr lang="en-US" sz="1600" b="1" dirty="0" smtClean="0">
              <a:solidFill>
                <a:schemeClr val="tx1"/>
              </a:solidFill>
            </a:endParaRPr>
          </a:p>
          <a:p>
            <a:pPr algn="ctr"/>
            <a:endParaRPr lang="en-US" sz="1600" b="1" dirty="0" smtClean="0">
              <a:solidFill>
                <a:schemeClr val="tx1"/>
              </a:solidFill>
            </a:endParaRPr>
          </a:p>
          <a:p>
            <a:pPr algn="ctr"/>
            <a:endParaRPr lang="en-US" sz="1600" b="1" dirty="0" smtClean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PROGRAM SARJANA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FAKULTAS ILMU KOMPUTER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UNIVERSITAS ICHSAN GORONTALO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GORONTALO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TAHUN 2017</a:t>
            </a:r>
          </a:p>
        </p:txBody>
      </p:sp>
      <p:pic>
        <p:nvPicPr>
          <p:cNvPr id="10" name="Picture 9" descr="E:\Program Ichsan\Akademik_UIG\Gbr\Unisan BW.wm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97156" y="3429000"/>
            <a:ext cx="1797685" cy="1619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552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6286" y="2863403"/>
            <a:ext cx="8596668" cy="132080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TERIMA KASIH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6680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Latar</a:t>
            </a:r>
            <a:r>
              <a:rPr lang="en-US" dirty="0" smtClean="0"/>
              <a:t> </a:t>
            </a:r>
            <a:r>
              <a:rPr lang="en-US" dirty="0" err="1" smtClean="0"/>
              <a:t>Belakang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198" y="1270000"/>
            <a:ext cx="9362940" cy="52674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	</a:t>
            </a:r>
            <a:r>
              <a:rPr lang="en-US" dirty="0" err="1" smtClean="0">
                <a:solidFill>
                  <a:schemeClr val="tx1"/>
                </a:solidFill>
              </a:rPr>
              <a:t>Posdaya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</a:rPr>
              <a:t>Pos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Pemberdayaan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Keluarga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merupakan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lembaga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masyarakat</a:t>
            </a:r>
            <a:r>
              <a:rPr lang="en-US" dirty="0">
                <a:solidFill>
                  <a:schemeClr val="tx1"/>
                </a:solidFill>
              </a:rPr>
              <a:t> yang </a:t>
            </a:r>
            <a:r>
              <a:rPr lang="en-US" dirty="0" err="1">
                <a:solidFill>
                  <a:schemeClr val="tx1"/>
                </a:solidFill>
              </a:rPr>
              <a:t>berupa</a:t>
            </a:r>
            <a:r>
              <a:rPr lang="en-US" dirty="0">
                <a:solidFill>
                  <a:schemeClr val="tx1"/>
                </a:solidFill>
              </a:rPr>
              <a:t> forum </a:t>
            </a:r>
            <a:r>
              <a:rPr lang="en-US" dirty="0" err="1">
                <a:solidFill>
                  <a:schemeClr val="tx1"/>
                </a:solidFill>
              </a:rPr>
              <a:t>silaturahmi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advokasi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komunikasi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edukasi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wadah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kegiatan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penguatan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fungsi-fungsi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keluarga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secara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terpadu</a:t>
            </a:r>
            <a:r>
              <a:rPr lang="en-US" dirty="0">
                <a:solidFill>
                  <a:schemeClr val="tx1"/>
                </a:solidFill>
              </a:rPr>
              <a:t>. Di Kota </a:t>
            </a:r>
            <a:r>
              <a:rPr lang="en-US" dirty="0" err="1">
                <a:solidFill>
                  <a:schemeClr val="tx1"/>
                </a:solidFill>
              </a:rPr>
              <a:t>Gorontalo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pengembangan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diperkuat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kegiatan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Kuliah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Kerja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Lapang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Pengabdian</a:t>
            </a:r>
            <a:r>
              <a:rPr lang="en-US" dirty="0">
                <a:solidFill>
                  <a:schemeClr val="tx1"/>
                </a:solidFill>
              </a:rPr>
              <a:t> (KKLP). </a:t>
            </a:r>
            <a:r>
              <a:rPr lang="en-US" dirty="0" err="1">
                <a:solidFill>
                  <a:schemeClr val="tx1"/>
                </a:solidFill>
              </a:rPr>
              <a:t>Dalam</a:t>
            </a:r>
            <a:r>
              <a:rPr lang="en-US" dirty="0">
                <a:solidFill>
                  <a:schemeClr val="tx1"/>
                </a:solidFill>
              </a:rPr>
              <a:t> KKLP </a:t>
            </a:r>
            <a:r>
              <a:rPr lang="en-US" dirty="0" err="1">
                <a:solidFill>
                  <a:schemeClr val="tx1"/>
                </a:solidFill>
              </a:rPr>
              <a:t>Tematik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mahasiswa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ditugaskan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untuk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melakukan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penyuluhan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anjuran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pentingnya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pembentukan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jaringan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. Di </a:t>
            </a:r>
            <a:r>
              <a:rPr lang="en-US" dirty="0" err="1">
                <a:solidFill>
                  <a:schemeClr val="tx1"/>
                </a:solidFill>
              </a:rPr>
              <a:t>desa</a:t>
            </a:r>
            <a:r>
              <a:rPr lang="en-US" dirty="0">
                <a:solidFill>
                  <a:schemeClr val="tx1"/>
                </a:solidFill>
              </a:rPr>
              <a:t>/</a:t>
            </a:r>
            <a:r>
              <a:rPr lang="en-US" dirty="0" err="1">
                <a:solidFill>
                  <a:schemeClr val="tx1"/>
                </a:solidFill>
              </a:rPr>
              <a:t>kelurahannya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kemudian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membantu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membentuk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melatih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calon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pengurus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serta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mendampingi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anggota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bekerja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keras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mengembangkan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keluarganya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	</a:t>
            </a:r>
            <a:r>
              <a:rPr lang="en-US" dirty="0" err="1" smtClean="0">
                <a:solidFill>
                  <a:schemeClr val="tx1"/>
                </a:solidFill>
              </a:rPr>
              <a:t>Informasi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mengenai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lokasi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 di Kota </a:t>
            </a:r>
            <a:r>
              <a:rPr lang="en-US" dirty="0" err="1">
                <a:solidFill>
                  <a:schemeClr val="tx1"/>
                </a:solidFill>
              </a:rPr>
              <a:t>Gorontalo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masih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sangat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terbatas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sehingga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masyarakat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kesulitan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untuk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mengetahui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lokasi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 yang </a:t>
            </a:r>
            <a:r>
              <a:rPr lang="en-US" dirty="0" err="1">
                <a:solidFill>
                  <a:schemeClr val="tx1"/>
                </a:solidFill>
              </a:rPr>
              <a:t>ada</a:t>
            </a:r>
            <a:r>
              <a:rPr lang="en-US" dirty="0">
                <a:solidFill>
                  <a:schemeClr val="tx1"/>
                </a:solidFill>
              </a:rPr>
              <a:t> di Kota </a:t>
            </a:r>
            <a:r>
              <a:rPr lang="en-US" dirty="0" err="1">
                <a:solidFill>
                  <a:schemeClr val="tx1"/>
                </a:solidFill>
              </a:rPr>
              <a:t>Gorontalo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sehingga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perkembangan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tidak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dapat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dipantau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secara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rinci</a:t>
            </a:r>
            <a:r>
              <a:rPr lang="en-US" dirty="0">
                <a:solidFill>
                  <a:schemeClr val="tx1"/>
                </a:solidFill>
              </a:rPr>
              <a:t>, detail </a:t>
            </a:r>
            <a:r>
              <a:rPr lang="en-US" dirty="0" err="1">
                <a:solidFill>
                  <a:schemeClr val="tx1"/>
                </a:solidFill>
              </a:rPr>
              <a:t>dan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akurat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Biasanya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masyarakat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mengetahui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informasi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lokasi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tersebut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dengan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bertanya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kepada</a:t>
            </a:r>
            <a:r>
              <a:rPr lang="en-US" dirty="0">
                <a:solidFill>
                  <a:schemeClr val="tx1"/>
                </a:solidFill>
              </a:rPr>
              <a:t>  orang  lain  yang  </a:t>
            </a:r>
            <a:r>
              <a:rPr lang="en-US" dirty="0" err="1">
                <a:solidFill>
                  <a:schemeClr val="tx1"/>
                </a:solidFill>
              </a:rPr>
              <a:t>dikira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mengetahui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dimana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lokasi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  yang  lain  </a:t>
            </a:r>
            <a:r>
              <a:rPr lang="en-US" dirty="0" err="1">
                <a:solidFill>
                  <a:schemeClr val="tx1"/>
                </a:solidFill>
              </a:rPr>
              <a:t>berada</a:t>
            </a:r>
            <a:r>
              <a:rPr lang="en-US" dirty="0">
                <a:solidFill>
                  <a:schemeClr val="tx1"/>
                </a:solidFill>
              </a:rPr>
              <a:t>,  </a:t>
            </a:r>
            <a:r>
              <a:rPr lang="en-US" dirty="0" err="1">
                <a:solidFill>
                  <a:schemeClr val="tx1"/>
                </a:solidFill>
              </a:rPr>
              <a:t>karena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masyarakat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hanya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mengetahui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lokasi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 yang </a:t>
            </a:r>
            <a:r>
              <a:rPr lang="en-US" dirty="0" err="1">
                <a:solidFill>
                  <a:schemeClr val="tx1"/>
                </a:solidFill>
              </a:rPr>
              <a:t>berada</a:t>
            </a:r>
            <a:r>
              <a:rPr lang="en-US" dirty="0">
                <a:solidFill>
                  <a:schemeClr val="tx1"/>
                </a:solidFill>
              </a:rPr>
              <a:t> di </a:t>
            </a:r>
            <a:r>
              <a:rPr lang="en-US" dirty="0" err="1">
                <a:solidFill>
                  <a:schemeClr val="tx1"/>
                </a:solidFill>
              </a:rPr>
              <a:t>sekitar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lokasi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tempat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tinggalnya</a:t>
            </a:r>
            <a:r>
              <a:rPr lang="en-US" dirty="0">
                <a:solidFill>
                  <a:schemeClr val="tx1"/>
                </a:solidFill>
              </a:rPr>
              <a:t>.  Akan  </a:t>
            </a:r>
            <a:r>
              <a:rPr lang="en-US" dirty="0" err="1">
                <a:solidFill>
                  <a:schemeClr val="tx1"/>
                </a:solidFill>
              </a:rPr>
              <a:t>tetapi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informasi</a:t>
            </a:r>
            <a:r>
              <a:rPr lang="en-US" dirty="0">
                <a:solidFill>
                  <a:schemeClr val="tx1"/>
                </a:solidFill>
              </a:rPr>
              <a:t>  yang  </a:t>
            </a:r>
            <a:r>
              <a:rPr lang="en-US" dirty="0" err="1">
                <a:solidFill>
                  <a:schemeClr val="tx1"/>
                </a:solidFill>
              </a:rPr>
              <a:t>mereka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peroleh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belum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begitu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akurat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dari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segi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geografis</a:t>
            </a:r>
            <a:r>
              <a:rPr lang="en-US" dirty="0">
                <a:solidFill>
                  <a:schemeClr val="tx1"/>
                </a:solidFill>
              </a:rPr>
              <a:t>.  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722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882" y="927280"/>
            <a:ext cx="8836120" cy="5114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>
                <a:solidFill>
                  <a:schemeClr val="tx1"/>
                </a:solidFill>
              </a:rPr>
              <a:t>Melihat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permasalahan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tersebut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diperlukan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sebuah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perangkat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bisa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mengakses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informasi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secara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cepat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mudah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serta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bisa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digunakan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dimanapun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kapanpun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dengan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memanfaatkan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sistem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informasi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geografis</a:t>
            </a:r>
            <a:r>
              <a:rPr lang="en-US" sz="2000" dirty="0">
                <a:solidFill>
                  <a:schemeClr val="tx1"/>
                </a:solidFill>
              </a:rPr>
              <a:t>, internet, </a:t>
            </a:r>
            <a:r>
              <a:rPr lang="en-US" sz="2000" i="1" dirty="0">
                <a:solidFill>
                  <a:schemeClr val="tx1"/>
                </a:solidFill>
              </a:rPr>
              <a:t>smartphone</a:t>
            </a:r>
            <a:r>
              <a:rPr lang="en-US" sz="2000" dirty="0">
                <a:solidFill>
                  <a:schemeClr val="tx1"/>
                </a:solidFill>
              </a:rPr>
              <a:t> android, GPS,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google</a:t>
            </a:r>
            <a:r>
              <a:rPr lang="en-US" sz="2000" dirty="0">
                <a:solidFill>
                  <a:schemeClr val="tx1"/>
                </a:solidFill>
              </a:rPr>
              <a:t> maps </a:t>
            </a:r>
            <a:r>
              <a:rPr lang="en-US" sz="2000" dirty="0" err="1">
                <a:solidFill>
                  <a:schemeClr val="tx1"/>
                </a:solidFill>
              </a:rPr>
              <a:t>serta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didasari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oleh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latar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belakang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diatas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penulis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ingin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membuat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sebuah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Aplikasi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berbasis</a:t>
            </a:r>
            <a:r>
              <a:rPr lang="en-US" sz="2000" dirty="0">
                <a:solidFill>
                  <a:schemeClr val="tx1"/>
                </a:solidFill>
              </a:rPr>
              <a:t> android </a:t>
            </a:r>
            <a:r>
              <a:rPr lang="en-US" sz="2000" dirty="0" err="1">
                <a:solidFill>
                  <a:schemeClr val="tx1"/>
                </a:solidFill>
              </a:rPr>
              <a:t>pemetaan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lokasi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Kota </a:t>
            </a:r>
            <a:r>
              <a:rPr lang="en-US" sz="2000" dirty="0" err="1">
                <a:solidFill>
                  <a:schemeClr val="tx1"/>
                </a:solidFill>
              </a:rPr>
              <a:t>Gorontalo</a:t>
            </a:r>
            <a:r>
              <a:rPr lang="en-US" sz="2000" dirty="0">
                <a:solidFill>
                  <a:schemeClr val="tx1"/>
                </a:solidFill>
              </a:rPr>
              <a:t>. </a:t>
            </a:r>
            <a:r>
              <a:rPr lang="en-US" sz="2000" dirty="0" err="1">
                <a:solidFill>
                  <a:schemeClr val="tx1"/>
                </a:solidFill>
              </a:rPr>
              <a:t>Aplikasi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merupakan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sebuah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aplikasi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dijalankan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dengan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menggunakan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sebuah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perangkat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bergerak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dapat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menampilkan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peta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lokasi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menjadi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tujuan</a:t>
            </a:r>
            <a:r>
              <a:rPr lang="en-US" sz="2000" dirty="0">
                <a:solidFill>
                  <a:schemeClr val="tx1"/>
                </a:solidFill>
              </a:rPr>
              <a:t> user. </a:t>
            </a:r>
            <a:r>
              <a:rPr lang="en-US" sz="2000" dirty="0" err="1">
                <a:solidFill>
                  <a:schemeClr val="tx1"/>
                </a:solidFill>
              </a:rPr>
              <a:t>Selain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peta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lokasi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aplikasi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juga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menampilkan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informasi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tambahan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seperti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alamat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nama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tersebut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758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Rumusan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154" y="1365161"/>
            <a:ext cx="8758847" cy="4676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	</a:t>
            </a:r>
            <a:r>
              <a:rPr lang="en-US" sz="2000" dirty="0" err="1" smtClean="0">
                <a:solidFill>
                  <a:schemeClr val="tx1"/>
                </a:solidFill>
              </a:rPr>
              <a:t>Berdasarkan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Latar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Belakang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diatas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maka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menjadi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Rumusan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Masalah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dalam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penelitian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adalah</a:t>
            </a:r>
            <a:r>
              <a:rPr lang="en-US" sz="2000" dirty="0">
                <a:solidFill>
                  <a:schemeClr val="tx1"/>
                </a:solidFill>
              </a:rPr>
              <a:t> :</a:t>
            </a:r>
          </a:p>
          <a:p>
            <a:pPr lvl="0"/>
            <a:r>
              <a:rPr lang="id-ID" sz="2000" dirty="0">
                <a:solidFill>
                  <a:schemeClr val="tx1"/>
                </a:solidFill>
              </a:rPr>
              <a:t>Bagaimana cara merekayasa </a:t>
            </a:r>
            <a:r>
              <a:rPr lang="en-US" sz="2000" dirty="0" err="1">
                <a:solidFill>
                  <a:schemeClr val="tx1"/>
                </a:solidFill>
              </a:rPr>
              <a:t>Sistem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Informasi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Geografis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Untuk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Pemetaan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di Kota </a:t>
            </a:r>
            <a:r>
              <a:rPr lang="en-US" sz="2000" dirty="0" err="1">
                <a:solidFill>
                  <a:schemeClr val="tx1"/>
                </a:solidFill>
              </a:rPr>
              <a:t>Gorontalo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berbasis</a:t>
            </a:r>
            <a:r>
              <a:rPr lang="en-US" sz="2000" dirty="0">
                <a:solidFill>
                  <a:schemeClr val="tx1"/>
                </a:solidFill>
              </a:rPr>
              <a:t> Android ?</a:t>
            </a:r>
          </a:p>
          <a:p>
            <a:r>
              <a:rPr lang="en-US" sz="2000" dirty="0" err="1">
                <a:solidFill>
                  <a:schemeClr val="tx1"/>
                </a:solidFill>
              </a:rPr>
              <a:t>Apakah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Sistem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Informasi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Geografis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Pemetaan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telah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direkayasa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id-ID" sz="2000" dirty="0">
                <a:solidFill>
                  <a:schemeClr val="tx1"/>
                </a:solidFill>
              </a:rPr>
              <a:t>dapat </a:t>
            </a:r>
            <a:r>
              <a:rPr lang="en-US" sz="2000" dirty="0" err="1">
                <a:solidFill>
                  <a:schemeClr val="tx1"/>
                </a:solidFill>
              </a:rPr>
              <a:t>dimplementasikan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id-ID" sz="2000" dirty="0">
                <a:solidFill>
                  <a:schemeClr val="tx1"/>
                </a:solidFill>
              </a:rPr>
              <a:t>Pada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Kota </a:t>
            </a:r>
            <a:r>
              <a:rPr lang="en-US" sz="2000" dirty="0" err="1">
                <a:solidFill>
                  <a:schemeClr val="tx1"/>
                </a:solidFill>
              </a:rPr>
              <a:t>Gorontalo</a:t>
            </a:r>
            <a:r>
              <a:rPr lang="en-US" sz="2000" dirty="0">
                <a:solidFill>
                  <a:schemeClr val="tx1"/>
                </a:solidFill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323316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487" y="1429555"/>
            <a:ext cx="8900515" cy="46118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	</a:t>
            </a:r>
            <a:r>
              <a:rPr lang="en-US" sz="2000" dirty="0" err="1" smtClean="0">
                <a:solidFill>
                  <a:schemeClr val="tx1"/>
                </a:solidFill>
              </a:rPr>
              <a:t>Adapun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tujuan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penelitian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berdasarkan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rumusan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masalah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diatas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yaitu</a:t>
            </a:r>
            <a:r>
              <a:rPr lang="en-US" sz="2000" dirty="0">
                <a:solidFill>
                  <a:schemeClr val="tx1"/>
                </a:solidFill>
              </a:rPr>
              <a:t> :</a:t>
            </a:r>
          </a:p>
          <a:p>
            <a:pPr lvl="0"/>
            <a:r>
              <a:rPr lang="id-ID" sz="2000" dirty="0">
                <a:solidFill>
                  <a:schemeClr val="tx1"/>
                </a:solidFill>
              </a:rPr>
              <a:t>Untuk </a:t>
            </a:r>
            <a:r>
              <a:rPr lang="en-US" sz="2000" dirty="0" err="1">
                <a:solidFill>
                  <a:schemeClr val="tx1"/>
                </a:solidFill>
              </a:rPr>
              <a:t>mengetahui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cara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id-ID" sz="2000" dirty="0">
                <a:solidFill>
                  <a:schemeClr val="tx1"/>
                </a:solidFill>
              </a:rPr>
              <a:t>merekayasa </a:t>
            </a:r>
            <a:r>
              <a:rPr lang="en-US" sz="2000" dirty="0" err="1">
                <a:solidFill>
                  <a:schemeClr val="tx1"/>
                </a:solidFill>
              </a:rPr>
              <a:t>Sistem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Informasi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Geografis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untuk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Pemetaan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di Kota </a:t>
            </a:r>
            <a:r>
              <a:rPr lang="en-US" sz="2000" dirty="0" err="1">
                <a:solidFill>
                  <a:schemeClr val="tx1"/>
                </a:solidFill>
              </a:rPr>
              <a:t>Gorontalo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berbasis</a:t>
            </a:r>
            <a:r>
              <a:rPr lang="en-US" sz="2000" dirty="0">
                <a:solidFill>
                  <a:schemeClr val="tx1"/>
                </a:solidFill>
              </a:rPr>
              <a:t> Android.</a:t>
            </a:r>
          </a:p>
          <a:p>
            <a:r>
              <a:rPr lang="en-US" sz="2000" dirty="0" err="1">
                <a:solidFill>
                  <a:schemeClr val="tx1"/>
                </a:solidFill>
              </a:rPr>
              <a:t>Aplikasi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Berbasis</a:t>
            </a:r>
            <a:r>
              <a:rPr lang="en-US" sz="2000" dirty="0">
                <a:solidFill>
                  <a:schemeClr val="tx1"/>
                </a:solidFill>
              </a:rPr>
              <a:t> Android </a:t>
            </a:r>
            <a:r>
              <a:rPr lang="en-US" sz="2000" dirty="0" err="1">
                <a:solidFill>
                  <a:schemeClr val="tx1"/>
                </a:solidFill>
              </a:rPr>
              <a:t>Pemetaan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Lokasi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telah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direkayasa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id-ID" sz="2000" dirty="0">
                <a:solidFill>
                  <a:schemeClr val="tx1"/>
                </a:solidFill>
              </a:rPr>
              <a:t>dapat </a:t>
            </a:r>
            <a:r>
              <a:rPr lang="en-US" sz="2000" dirty="0" err="1">
                <a:solidFill>
                  <a:schemeClr val="tx1"/>
                </a:solidFill>
              </a:rPr>
              <a:t>dimplementasikan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id-ID" sz="2000" dirty="0">
                <a:solidFill>
                  <a:schemeClr val="tx1"/>
                </a:solidFill>
              </a:rPr>
              <a:t>Pada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Kota </a:t>
            </a:r>
            <a:r>
              <a:rPr lang="en-US" sz="2000" dirty="0" err="1">
                <a:solidFill>
                  <a:schemeClr val="tx1"/>
                </a:solidFill>
              </a:rPr>
              <a:t>Gorontalo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709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Manfaat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639" y="1326525"/>
            <a:ext cx="8810363" cy="47148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	</a:t>
            </a:r>
            <a:r>
              <a:rPr lang="en-US" sz="2000" dirty="0" err="1" smtClean="0">
                <a:solidFill>
                  <a:schemeClr val="tx1"/>
                </a:solidFill>
              </a:rPr>
              <a:t>Manfaat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dalam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penelitian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adalah</a:t>
            </a:r>
            <a:r>
              <a:rPr lang="en-US" sz="2000" dirty="0">
                <a:solidFill>
                  <a:schemeClr val="tx1"/>
                </a:solidFill>
              </a:rPr>
              <a:t> :</a:t>
            </a:r>
          </a:p>
          <a:p>
            <a:pPr lvl="0"/>
            <a:r>
              <a:rPr lang="en-US" sz="2000" dirty="0" err="1">
                <a:solidFill>
                  <a:schemeClr val="tx1"/>
                </a:solidFill>
              </a:rPr>
              <a:t>Pengembangan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Ilmu</a:t>
            </a: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dirty="0" err="1">
                <a:solidFill>
                  <a:schemeClr val="tx1"/>
                </a:solidFill>
              </a:rPr>
              <a:t>Penelitian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diharapkan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dapat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mengembangkan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ilmu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pengetahuan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dibidang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teknologi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informasi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pada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umumnya</a:t>
            </a:r>
            <a:r>
              <a:rPr lang="id-ID" sz="2000" dirty="0">
                <a:solidFill>
                  <a:schemeClr val="tx1"/>
                </a:solidFill>
              </a:rPr>
              <a:t>, khususnya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dapat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membuat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sebuah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aplikasi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i="1" dirty="0">
                <a:solidFill>
                  <a:schemeClr val="tx1"/>
                </a:solidFill>
              </a:rPr>
              <a:t>mobile </a:t>
            </a:r>
            <a:r>
              <a:rPr lang="en-US" sz="2000" dirty="0" err="1">
                <a:solidFill>
                  <a:schemeClr val="tx1"/>
                </a:solidFill>
              </a:rPr>
              <a:t>untuk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pemetaan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lokasi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  <a:p>
            <a:pPr lvl="0"/>
            <a:r>
              <a:rPr lang="en-US" sz="2000" dirty="0" err="1">
                <a:solidFill>
                  <a:schemeClr val="tx1"/>
                </a:solidFill>
              </a:rPr>
              <a:t>Praktisi</a:t>
            </a: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dirty="0" err="1">
                <a:solidFill>
                  <a:schemeClr val="tx1"/>
                </a:solidFill>
              </a:rPr>
              <a:t>Sebagai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bahan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masukan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bagi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semua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elemen-elemen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ataupun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unsur-unsur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membutuhkan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Sistem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Informasi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Geografis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untuk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Pemetaan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di Kota </a:t>
            </a:r>
            <a:r>
              <a:rPr lang="en-US" sz="2000" dirty="0" err="1">
                <a:solidFill>
                  <a:schemeClr val="tx1"/>
                </a:solidFill>
              </a:rPr>
              <a:t>Gorontalo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berbasis</a:t>
            </a:r>
            <a:r>
              <a:rPr lang="en-US" sz="2000" dirty="0">
                <a:solidFill>
                  <a:schemeClr val="tx1"/>
                </a:solidFill>
              </a:rPr>
              <a:t> Android </a:t>
            </a:r>
            <a:r>
              <a:rPr lang="en-US" sz="2000" dirty="0" err="1">
                <a:solidFill>
                  <a:schemeClr val="tx1"/>
                </a:solidFill>
              </a:rPr>
              <a:t>ini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pPr lvl="0"/>
            <a:r>
              <a:rPr lang="en-US" sz="2000" dirty="0" err="1">
                <a:solidFill>
                  <a:schemeClr val="tx1"/>
                </a:solidFill>
              </a:rPr>
              <a:t>Peneliti</a:t>
            </a: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dirty="0" err="1" smtClean="0">
                <a:solidFill>
                  <a:schemeClr val="tx1"/>
                </a:solidFill>
              </a:rPr>
              <a:t>Sebagai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masukan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bagi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peneliti</a:t>
            </a:r>
            <a:r>
              <a:rPr lang="en-US" sz="2000" dirty="0">
                <a:solidFill>
                  <a:schemeClr val="tx1"/>
                </a:solidFill>
              </a:rPr>
              <a:t> lain yang </a:t>
            </a:r>
            <a:r>
              <a:rPr lang="en-US" sz="2000" dirty="0" err="1">
                <a:solidFill>
                  <a:schemeClr val="tx1"/>
                </a:solidFill>
              </a:rPr>
              <a:t>akan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mengadakan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penelitian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selanjutnya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dapat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memberikan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informasi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bagi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mereka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tentang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masalah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diteliti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untuk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menerapkannya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dalam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sistem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lebih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luas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lebih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kompleks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53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Kerangka</a:t>
            </a:r>
            <a:r>
              <a:rPr lang="en-US" dirty="0" smtClean="0"/>
              <a:t> </a:t>
            </a:r>
            <a:r>
              <a:rPr lang="en-US" dirty="0" err="1" smtClean="0"/>
              <a:t>Pemikiran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75008"/>
            <a:ext cx="12192000" cy="558299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EKO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57578" y="2177254"/>
            <a:ext cx="2537139" cy="1918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100" u="sng" dirty="0" smtClean="0">
                <a:solidFill>
                  <a:schemeClr val="tx1"/>
                </a:solidFill>
              </a:rPr>
              <a:t>MASALAH</a:t>
            </a:r>
          </a:p>
          <a:p>
            <a:pPr lvl="0"/>
            <a:r>
              <a:rPr lang="en-US" sz="1100" dirty="0" smtClean="0">
                <a:solidFill>
                  <a:schemeClr val="tx1"/>
                </a:solidFill>
              </a:rPr>
              <a:t>1. </a:t>
            </a:r>
            <a:r>
              <a:rPr lang="id-ID" sz="1100" dirty="0" smtClean="0">
                <a:solidFill>
                  <a:schemeClr val="tx1"/>
                </a:solidFill>
              </a:rPr>
              <a:t>Bagaimana </a:t>
            </a:r>
            <a:r>
              <a:rPr lang="id-ID" sz="1100" dirty="0">
                <a:solidFill>
                  <a:schemeClr val="tx1"/>
                </a:solidFill>
              </a:rPr>
              <a:t>cara merekayasa </a:t>
            </a:r>
            <a:r>
              <a:rPr lang="en-US" sz="1100" dirty="0" err="1">
                <a:solidFill>
                  <a:schemeClr val="tx1"/>
                </a:solidFill>
              </a:rPr>
              <a:t>Sistem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Informasi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Geografis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untuk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Pemetaan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Posdaya</a:t>
            </a:r>
            <a:r>
              <a:rPr lang="en-US" sz="1100" dirty="0">
                <a:solidFill>
                  <a:schemeClr val="tx1"/>
                </a:solidFill>
              </a:rPr>
              <a:t> di Kota </a:t>
            </a:r>
            <a:r>
              <a:rPr lang="en-US" sz="1100" dirty="0" err="1">
                <a:solidFill>
                  <a:schemeClr val="tx1"/>
                </a:solidFill>
              </a:rPr>
              <a:t>Gorontalo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berbasis</a:t>
            </a:r>
            <a:r>
              <a:rPr lang="en-US" sz="1100" dirty="0">
                <a:solidFill>
                  <a:schemeClr val="tx1"/>
                </a:solidFill>
              </a:rPr>
              <a:t> Android ?</a:t>
            </a:r>
          </a:p>
          <a:p>
            <a:pPr lvl="0"/>
            <a:r>
              <a:rPr lang="en-US" sz="1100" dirty="0" smtClean="0">
                <a:solidFill>
                  <a:schemeClr val="tx1"/>
                </a:solidFill>
              </a:rPr>
              <a:t>2. </a:t>
            </a:r>
            <a:r>
              <a:rPr lang="en-US" sz="1100" dirty="0" err="1" smtClean="0">
                <a:solidFill>
                  <a:schemeClr val="tx1"/>
                </a:solidFill>
              </a:rPr>
              <a:t>Apakah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Sistem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Informasi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Geografis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Pemetaan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Posdaya</a:t>
            </a:r>
            <a:r>
              <a:rPr lang="en-US" sz="1100" dirty="0">
                <a:solidFill>
                  <a:schemeClr val="tx1"/>
                </a:solidFill>
              </a:rPr>
              <a:t> yang </a:t>
            </a:r>
            <a:r>
              <a:rPr lang="en-US" sz="1100" dirty="0" err="1">
                <a:solidFill>
                  <a:schemeClr val="tx1"/>
                </a:solidFill>
              </a:rPr>
              <a:t>telah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direkayasa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id-ID" sz="1100" dirty="0">
                <a:solidFill>
                  <a:schemeClr val="tx1"/>
                </a:solidFill>
              </a:rPr>
              <a:t>dapat </a:t>
            </a:r>
            <a:r>
              <a:rPr lang="en-US" sz="1100" dirty="0" err="1">
                <a:solidFill>
                  <a:schemeClr val="tx1"/>
                </a:solidFill>
              </a:rPr>
              <a:t>dimplementasikan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id-ID" sz="1100" dirty="0">
                <a:solidFill>
                  <a:schemeClr val="tx1"/>
                </a:solidFill>
              </a:rPr>
              <a:t>Pada </a:t>
            </a:r>
            <a:r>
              <a:rPr lang="en-US" sz="1100" dirty="0" err="1">
                <a:solidFill>
                  <a:schemeClr val="tx1"/>
                </a:solidFill>
              </a:rPr>
              <a:t>Posdaya</a:t>
            </a:r>
            <a:r>
              <a:rPr lang="en-US" sz="1100" dirty="0">
                <a:solidFill>
                  <a:schemeClr val="tx1"/>
                </a:solidFill>
              </a:rPr>
              <a:t> Kota </a:t>
            </a:r>
            <a:r>
              <a:rPr lang="en-US" sz="1100" dirty="0" err="1">
                <a:solidFill>
                  <a:schemeClr val="tx1"/>
                </a:solidFill>
              </a:rPr>
              <a:t>Gorontalo</a:t>
            </a:r>
            <a:r>
              <a:rPr lang="en-US" sz="1100" dirty="0">
                <a:solidFill>
                  <a:schemeClr val="tx1"/>
                </a:solidFill>
              </a:rPr>
              <a:t> ?</a:t>
            </a:r>
          </a:p>
          <a:p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57578" y="4341796"/>
            <a:ext cx="2381162" cy="10907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100" u="sng" dirty="0" smtClean="0">
                <a:solidFill>
                  <a:schemeClr val="tx1"/>
                </a:solidFill>
              </a:rPr>
              <a:t>PELUANG</a:t>
            </a:r>
          </a:p>
          <a:p>
            <a:pPr lvl="0"/>
            <a:r>
              <a:rPr lang="en-US" sz="1100" dirty="0" smtClean="0">
                <a:solidFill>
                  <a:schemeClr val="tx1"/>
                </a:solidFill>
              </a:rPr>
              <a:t>1. Internet </a:t>
            </a:r>
            <a:r>
              <a:rPr lang="en-US" sz="1100" dirty="0" err="1">
                <a:solidFill>
                  <a:schemeClr val="tx1"/>
                </a:solidFill>
              </a:rPr>
              <a:t>semakin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mudah</a:t>
            </a:r>
            <a:r>
              <a:rPr lang="en-US" sz="1100" dirty="0">
                <a:solidFill>
                  <a:schemeClr val="tx1"/>
                </a:solidFill>
              </a:rPr>
              <a:t> di </a:t>
            </a:r>
            <a:r>
              <a:rPr lang="en-US" sz="1100" dirty="0" err="1">
                <a:solidFill>
                  <a:schemeClr val="tx1"/>
                </a:solidFill>
              </a:rPr>
              <a:t>akses</a:t>
            </a:r>
            <a:endParaRPr lang="en-US" sz="1100" dirty="0">
              <a:solidFill>
                <a:schemeClr val="tx1"/>
              </a:solidFill>
            </a:endParaRPr>
          </a:p>
          <a:p>
            <a:pPr lvl="0"/>
            <a:r>
              <a:rPr lang="en-US" sz="1100" dirty="0" smtClean="0">
                <a:solidFill>
                  <a:schemeClr val="tx1"/>
                </a:solidFill>
              </a:rPr>
              <a:t>2. </a:t>
            </a:r>
            <a:r>
              <a:rPr lang="en-US" sz="1100" dirty="0" err="1" smtClean="0">
                <a:solidFill>
                  <a:schemeClr val="tx1"/>
                </a:solidFill>
              </a:rPr>
              <a:t>Banyaknya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masyarakat</a:t>
            </a:r>
            <a:r>
              <a:rPr lang="en-US" sz="1100" dirty="0">
                <a:solidFill>
                  <a:schemeClr val="tx1"/>
                </a:solidFill>
              </a:rPr>
              <a:t> yang </a:t>
            </a:r>
            <a:r>
              <a:rPr lang="en-US" sz="1100" dirty="0" err="1">
                <a:solidFill>
                  <a:schemeClr val="tx1"/>
                </a:solidFill>
              </a:rPr>
              <a:t>menggunakan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i="1" dirty="0">
                <a:solidFill>
                  <a:schemeClr val="tx1"/>
                </a:solidFill>
              </a:rPr>
              <a:t>Smartphone Android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392867" y="4341796"/>
            <a:ext cx="2301027" cy="905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100" u="sng" dirty="0" smtClean="0">
                <a:solidFill>
                  <a:schemeClr val="tx1"/>
                </a:solidFill>
              </a:rPr>
              <a:t>SOLUSI</a:t>
            </a:r>
          </a:p>
          <a:p>
            <a:r>
              <a:rPr lang="en-US" sz="1100" dirty="0" err="1">
                <a:solidFill>
                  <a:schemeClr val="tx1"/>
                </a:solidFill>
              </a:rPr>
              <a:t>Sistem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Informasi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Geografis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Untuk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Pemetaan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Posdaya</a:t>
            </a:r>
            <a:r>
              <a:rPr lang="en-US" sz="1100" dirty="0">
                <a:solidFill>
                  <a:schemeClr val="tx1"/>
                </a:solidFill>
              </a:rPr>
              <a:t> di Kota </a:t>
            </a:r>
            <a:r>
              <a:rPr lang="en-US" sz="1100" dirty="0" err="1">
                <a:solidFill>
                  <a:schemeClr val="tx1"/>
                </a:solidFill>
              </a:rPr>
              <a:t>Gorontalo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Berbasis</a:t>
            </a:r>
            <a:r>
              <a:rPr lang="en-US" sz="1100" dirty="0">
                <a:solidFill>
                  <a:schemeClr val="tx1"/>
                </a:solidFill>
              </a:rPr>
              <a:t> Android</a:t>
            </a:r>
          </a:p>
        </p:txBody>
      </p:sp>
      <p:sp>
        <p:nvSpPr>
          <p:cNvPr id="45" name="Rectangle 44"/>
          <p:cNvSpPr/>
          <p:nvPr/>
        </p:nvSpPr>
        <p:spPr>
          <a:xfrm>
            <a:off x="3032257" y="2276704"/>
            <a:ext cx="1511124" cy="671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u="sng" dirty="0" smtClean="0">
                <a:solidFill>
                  <a:schemeClr val="tx1"/>
                </a:solidFill>
              </a:rPr>
              <a:t>ANALISIS SISTEM</a:t>
            </a:r>
            <a:endParaRPr lang="en-US" sz="1100" u="sng" dirty="0">
              <a:solidFill>
                <a:schemeClr val="tx1"/>
              </a:solidFill>
            </a:endParaRPr>
          </a:p>
          <a:p>
            <a:pPr lvl="0"/>
            <a:r>
              <a:rPr lang="en-US" sz="1100" dirty="0" smtClean="0">
                <a:solidFill>
                  <a:schemeClr val="tx1"/>
                </a:solidFill>
              </a:rPr>
              <a:t>1. </a:t>
            </a:r>
            <a:r>
              <a:rPr lang="en-US" sz="1100" dirty="0" err="1" smtClean="0">
                <a:solidFill>
                  <a:schemeClr val="tx1"/>
                </a:solidFill>
              </a:rPr>
              <a:t>Sistem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Berjalan</a:t>
            </a:r>
            <a:endParaRPr lang="en-US" sz="1100" dirty="0">
              <a:solidFill>
                <a:schemeClr val="tx1"/>
              </a:solidFill>
            </a:endParaRPr>
          </a:p>
          <a:p>
            <a:pPr lvl="0"/>
            <a:r>
              <a:rPr lang="en-US" sz="1100" dirty="0" smtClean="0">
                <a:solidFill>
                  <a:schemeClr val="tx1"/>
                </a:solidFill>
              </a:rPr>
              <a:t>2. </a:t>
            </a:r>
            <a:r>
              <a:rPr lang="en-US" sz="1100" dirty="0" err="1" smtClean="0">
                <a:solidFill>
                  <a:schemeClr val="tx1"/>
                </a:solidFill>
              </a:rPr>
              <a:t>Sistem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Diusulkan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4065429" y="3035463"/>
            <a:ext cx="0" cy="12043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/>
          <p:nvPr/>
        </p:nvCxnSpPr>
        <p:spPr>
          <a:xfrm flipV="1">
            <a:off x="2725070" y="4673966"/>
            <a:ext cx="559044" cy="5446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/>
          <p:nvPr/>
        </p:nvCxnSpPr>
        <p:spPr>
          <a:xfrm>
            <a:off x="4606700" y="2630717"/>
            <a:ext cx="841065" cy="4395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5531471" y="2197644"/>
            <a:ext cx="1728277" cy="16330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100" u="sng" dirty="0" smtClean="0">
                <a:solidFill>
                  <a:schemeClr val="tx1"/>
                </a:solidFill>
              </a:rPr>
              <a:t>DESAIN SISTEM</a:t>
            </a:r>
          </a:p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-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Desain</a:t>
            </a:r>
            <a:r>
              <a:rPr lang="en-US" sz="1100" dirty="0" smtClean="0">
                <a:solidFill>
                  <a:schemeClr val="tx1"/>
                </a:solidFill>
                <a:effectLst/>
              </a:rPr>
              <a:t> Model</a:t>
            </a:r>
          </a:p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-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Desain</a:t>
            </a:r>
            <a:r>
              <a:rPr lang="en-US" sz="1100" dirty="0" smtClean="0">
                <a:solidFill>
                  <a:schemeClr val="tx1"/>
                </a:solidFill>
                <a:effectLst/>
              </a:rPr>
              <a:t> User Interface</a:t>
            </a:r>
          </a:p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-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Desain</a:t>
            </a:r>
            <a:r>
              <a:rPr lang="en-US" sz="1100" dirty="0" smtClean="0">
                <a:solidFill>
                  <a:schemeClr val="tx1"/>
                </a:solidFill>
                <a:effectLst/>
              </a:rPr>
              <a:t> Output</a:t>
            </a:r>
          </a:p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-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Desain</a:t>
            </a:r>
            <a:r>
              <a:rPr lang="en-US" sz="1100" dirty="0" smtClean="0">
                <a:solidFill>
                  <a:schemeClr val="tx1"/>
                </a:solidFill>
                <a:effectLst/>
              </a:rPr>
              <a:t> Input</a:t>
            </a:r>
          </a:p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-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Desain</a:t>
            </a:r>
            <a:r>
              <a:rPr lang="en-US" sz="1100" dirty="0" smtClean="0">
                <a:solidFill>
                  <a:schemeClr val="tx1"/>
                </a:solidFill>
                <a:effectLst/>
              </a:rPr>
              <a:t> Database</a:t>
            </a:r>
          </a:p>
          <a:p>
            <a:r>
              <a:rPr lang="en-US" sz="1100" dirty="0">
                <a:solidFill>
                  <a:schemeClr val="tx1"/>
                </a:solidFill>
              </a:rPr>
              <a:t>- </a:t>
            </a:r>
            <a:r>
              <a:rPr lang="en-US" sz="1100" dirty="0" err="1">
                <a:solidFill>
                  <a:schemeClr val="tx1"/>
                </a:solidFill>
              </a:rPr>
              <a:t>Desain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Teknologi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896372" y="4341796"/>
            <a:ext cx="1650650" cy="905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u="sng" dirty="0" smtClean="0">
                <a:solidFill>
                  <a:schemeClr val="tx1"/>
                </a:solidFill>
              </a:rPr>
              <a:t>PEMBANGUNAN SISTEM</a:t>
            </a:r>
            <a:endParaRPr lang="en-US" sz="1100" u="sng" dirty="0">
              <a:solidFill>
                <a:schemeClr val="tx1"/>
              </a:solidFill>
            </a:endParaRPr>
          </a:p>
          <a:p>
            <a:pPr lvl="0"/>
            <a:r>
              <a:rPr lang="en-US" sz="1100" i="1" dirty="0" smtClean="0">
                <a:solidFill>
                  <a:schemeClr val="tx1"/>
                </a:solidFill>
              </a:rPr>
              <a:t>- Android </a:t>
            </a:r>
            <a:r>
              <a:rPr lang="en-US" sz="1100" i="1" dirty="0">
                <a:solidFill>
                  <a:schemeClr val="tx1"/>
                </a:solidFill>
              </a:rPr>
              <a:t>Studio</a:t>
            </a:r>
            <a:endParaRPr lang="en-US" sz="1100" dirty="0">
              <a:solidFill>
                <a:schemeClr val="tx1"/>
              </a:solidFill>
            </a:endParaRPr>
          </a:p>
          <a:p>
            <a:pPr lvl="0"/>
            <a:r>
              <a:rPr lang="en-US" sz="1100" i="1" dirty="0" smtClean="0">
                <a:solidFill>
                  <a:schemeClr val="tx1"/>
                </a:solidFill>
              </a:rPr>
              <a:t>- SQLite</a:t>
            </a:r>
            <a:endParaRPr lang="en-US" sz="1100" dirty="0">
              <a:solidFill>
                <a:schemeClr val="tx1"/>
              </a:solidFill>
            </a:endParaRPr>
          </a:p>
          <a:p>
            <a:pPr lvl="0"/>
            <a:r>
              <a:rPr lang="en-US" sz="1100" dirty="0" smtClean="0">
                <a:solidFill>
                  <a:schemeClr val="tx1"/>
                </a:solidFill>
              </a:rPr>
              <a:t>- Google </a:t>
            </a:r>
            <a:r>
              <a:rPr lang="en-US" sz="1100" dirty="0">
                <a:solidFill>
                  <a:schemeClr val="tx1"/>
                </a:solidFill>
              </a:rPr>
              <a:t>Maps API</a:t>
            </a:r>
          </a:p>
        </p:txBody>
      </p:sp>
      <p:cxnSp>
        <p:nvCxnSpPr>
          <p:cNvPr id="86" name="Elbow Connector 85"/>
          <p:cNvCxnSpPr/>
          <p:nvPr/>
        </p:nvCxnSpPr>
        <p:spPr>
          <a:xfrm rot="16200000" flipH="1">
            <a:off x="2846672" y="3138947"/>
            <a:ext cx="1129773" cy="1066266"/>
          </a:xfrm>
          <a:prstGeom prst="bentConnector3">
            <a:avLst>
              <a:gd name="adj1" fmla="val -158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H="1">
            <a:off x="6415823" y="3915783"/>
            <a:ext cx="1" cy="3014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7793995" y="2379067"/>
            <a:ext cx="1650650" cy="905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u="sng" dirty="0" smtClean="0">
                <a:solidFill>
                  <a:schemeClr val="tx1"/>
                </a:solidFill>
              </a:rPr>
              <a:t>IMPLEMENTASI SISTEM</a:t>
            </a:r>
          </a:p>
          <a:p>
            <a:pPr algn="ctr"/>
            <a:r>
              <a:rPr lang="en-US" sz="1100" u="sng" dirty="0" err="1" smtClean="0">
                <a:solidFill>
                  <a:schemeClr val="tx1"/>
                </a:solidFill>
              </a:rPr>
              <a:t>Posdaya</a:t>
            </a:r>
            <a:r>
              <a:rPr lang="en-US" sz="1100" u="sng" dirty="0" smtClean="0">
                <a:solidFill>
                  <a:schemeClr val="tx1"/>
                </a:solidFill>
              </a:rPr>
              <a:t> Kota </a:t>
            </a:r>
            <a:r>
              <a:rPr lang="en-US" sz="1100" u="sng" dirty="0" err="1" smtClean="0">
                <a:solidFill>
                  <a:schemeClr val="tx1"/>
                </a:solidFill>
              </a:rPr>
              <a:t>Gorontalo</a:t>
            </a:r>
            <a:endParaRPr lang="en-US" sz="1100" u="sng" dirty="0">
              <a:solidFill>
                <a:schemeClr val="tx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8154604" y="4351141"/>
            <a:ext cx="1650650" cy="905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u="sng" dirty="0" smtClean="0">
                <a:solidFill>
                  <a:schemeClr val="tx1"/>
                </a:solidFill>
              </a:rPr>
              <a:t>PENGUJIAN SISTEM</a:t>
            </a:r>
            <a:endParaRPr lang="en-US" sz="1100" u="sng" dirty="0">
              <a:solidFill>
                <a:schemeClr val="tx1"/>
              </a:solidFill>
            </a:endParaRPr>
          </a:p>
          <a:p>
            <a:pPr lvl="0"/>
            <a:r>
              <a:rPr lang="en-US" sz="1100" i="1" dirty="0" smtClean="0">
                <a:solidFill>
                  <a:schemeClr val="tx1"/>
                </a:solidFill>
              </a:rPr>
              <a:t>- White Box</a:t>
            </a:r>
            <a:endParaRPr lang="en-US" sz="1100" dirty="0">
              <a:solidFill>
                <a:schemeClr val="tx1"/>
              </a:solidFill>
            </a:endParaRPr>
          </a:p>
          <a:p>
            <a:pPr lvl="0"/>
            <a:r>
              <a:rPr lang="en-US" sz="1100" i="1" dirty="0" smtClean="0">
                <a:solidFill>
                  <a:schemeClr val="tx1"/>
                </a:solidFill>
              </a:rPr>
              <a:t>- Black Box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99" name="Straight Arrow Connector 98"/>
          <p:cNvCxnSpPr/>
          <p:nvPr/>
        </p:nvCxnSpPr>
        <p:spPr>
          <a:xfrm>
            <a:off x="7638307" y="4773333"/>
            <a:ext cx="424289" cy="73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flipV="1">
            <a:off x="8766218" y="3400031"/>
            <a:ext cx="0" cy="8745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>
            <a:off x="10080126" y="2515132"/>
            <a:ext cx="1853187" cy="26443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u="sng" dirty="0" smtClean="0">
                <a:solidFill>
                  <a:schemeClr val="tx1"/>
                </a:solidFill>
              </a:rPr>
              <a:t>TUJUAN</a:t>
            </a:r>
            <a:endParaRPr lang="en-US" sz="1100" u="sng" dirty="0">
              <a:solidFill>
                <a:schemeClr val="tx1"/>
              </a:solidFill>
            </a:endParaRPr>
          </a:p>
          <a:p>
            <a:pPr lvl="0"/>
            <a:r>
              <a:rPr lang="en-US" sz="1100" dirty="0" smtClean="0">
                <a:solidFill>
                  <a:schemeClr val="tx1"/>
                </a:solidFill>
              </a:rPr>
              <a:t>1. </a:t>
            </a:r>
            <a:r>
              <a:rPr lang="id-ID" sz="1100" dirty="0" smtClean="0">
                <a:solidFill>
                  <a:schemeClr val="tx1"/>
                </a:solidFill>
              </a:rPr>
              <a:t>Untuk </a:t>
            </a:r>
            <a:r>
              <a:rPr lang="en-US" sz="1100" dirty="0" err="1">
                <a:solidFill>
                  <a:schemeClr val="tx1"/>
                </a:solidFill>
              </a:rPr>
              <a:t>mengetahui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cara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id-ID" sz="1100" dirty="0">
                <a:solidFill>
                  <a:schemeClr val="tx1"/>
                </a:solidFill>
              </a:rPr>
              <a:t>merekayasa </a:t>
            </a:r>
            <a:r>
              <a:rPr lang="en-US" sz="1100" dirty="0" err="1">
                <a:solidFill>
                  <a:schemeClr val="tx1"/>
                </a:solidFill>
              </a:rPr>
              <a:t>Sistem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Informasi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Geografis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untuk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Pemetaan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Posdaya</a:t>
            </a:r>
            <a:r>
              <a:rPr lang="en-US" sz="1100" dirty="0">
                <a:solidFill>
                  <a:schemeClr val="tx1"/>
                </a:solidFill>
              </a:rPr>
              <a:t> di Kota </a:t>
            </a:r>
            <a:r>
              <a:rPr lang="en-US" sz="1100" dirty="0" err="1">
                <a:solidFill>
                  <a:schemeClr val="tx1"/>
                </a:solidFill>
              </a:rPr>
              <a:t>Gorontaloberbasis</a:t>
            </a:r>
            <a:r>
              <a:rPr lang="en-US" sz="1100" dirty="0">
                <a:solidFill>
                  <a:schemeClr val="tx1"/>
                </a:solidFill>
              </a:rPr>
              <a:t> Android.</a:t>
            </a:r>
          </a:p>
          <a:p>
            <a:pPr lvl="0"/>
            <a:r>
              <a:rPr lang="en-US" sz="1100" dirty="0" smtClean="0">
                <a:solidFill>
                  <a:schemeClr val="tx1"/>
                </a:solidFill>
              </a:rPr>
              <a:t>2. </a:t>
            </a:r>
            <a:r>
              <a:rPr lang="en-US" sz="1100" dirty="0" err="1" smtClean="0">
                <a:solidFill>
                  <a:schemeClr val="tx1"/>
                </a:solidFill>
              </a:rPr>
              <a:t>Aplikasi</a:t>
            </a:r>
            <a:r>
              <a:rPr lang="en-US" sz="1100" dirty="0" smtClean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Berbasis</a:t>
            </a:r>
            <a:r>
              <a:rPr lang="en-US" sz="1100" dirty="0">
                <a:solidFill>
                  <a:schemeClr val="tx1"/>
                </a:solidFill>
              </a:rPr>
              <a:t> Android </a:t>
            </a:r>
            <a:r>
              <a:rPr lang="en-US" sz="1100" dirty="0" err="1">
                <a:solidFill>
                  <a:schemeClr val="tx1"/>
                </a:solidFill>
              </a:rPr>
              <a:t>Pemetaan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Lokasi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Posdaya</a:t>
            </a:r>
            <a:r>
              <a:rPr lang="en-US" sz="1100" dirty="0">
                <a:solidFill>
                  <a:schemeClr val="tx1"/>
                </a:solidFill>
              </a:rPr>
              <a:t> yang </a:t>
            </a:r>
            <a:r>
              <a:rPr lang="en-US" sz="1100" dirty="0" err="1">
                <a:solidFill>
                  <a:schemeClr val="tx1"/>
                </a:solidFill>
              </a:rPr>
              <a:t>telah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direkayasa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id-ID" sz="1100" dirty="0">
                <a:solidFill>
                  <a:schemeClr val="tx1"/>
                </a:solidFill>
              </a:rPr>
              <a:t>dapat </a:t>
            </a:r>
            <a:r>
              <a:rPr lang="en-US" sz="1100" dirty="0" err="1">
                <a:solidFill>
                  <a:schemeClr val="tx1"/>
                </a:solidFill>
              </a:rPr>
              <a:t>dimplementasikan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id-ID" sz="1100" dirty="0">
                <a:solidFill>
                  <a:schemeClr val="tx1"/>
                </a:solidFill>
              </a:rPr>
              <a:t>Pada </a:t>
            </a:r>
            <a:r>
              <a:rPr lang="en-US" sz="1100" dirty="0" err="1">
                <a:solidFill>
                  <a:schemeClr val="tx1"/>
                </a:solidFill>
              </a:rPr>
              <a:t>Posdaya</a:t>
            </a:r>
            <a:r>
              <a:rPr lang="en-US" sz="1100" dirty="0">
                <a:solidFill>
                  <a:schemeClr val="tx1"/>
                </a:solidFill>
              </a:rPr>
              <a:t> Kota </a:t>
            </a:r>
            <a:r>
              <a:rPr lang="en-US" sz="1100" dirty="0" err="1">
                <a:solidFill>
                  <a:schemeClr val="tx1"/>
                </a:solidFill>
              </a:rPr>
              <a:t>Gorontalo</a:t>
            </a:r>
            <a:r>
              <a:rPr lang="en-US" sz="1100" dirty="0">
                <a:solidFill>
                  <a:schemeClr val="tx1"/>
                </a:solidFill>
              </a:rPr>
              <a:t>.</a:t>
            </a:r>
          </a:p>
          <a:p>
            <a:r>
              <a:rPr lang="en-US" sz="1100" dirty="0"/>
              <a:t> </a:t>
            </a:r>
          </a:p>
        </p:txBody>
      </p:sp>
      <p:cxnSp>
        <p:nvCxnSpPr>
          <p:cNvPr id="108" name="Elbow Connector 107"/>
          <p:cNvCxnSpPr/>
          <p:nvPr/>
        </p:nvCxnSpPr>
        <p:spPr>
          <a:xfrm>
            <a:off x="9522158" y="2916581"/>
            <a:ext cx="474344" cy="4205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838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Objek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803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	</a:t>
            </a:r>
            <a:r>
              <a:rPr lang="en-US" sz="2000" dirty="0" err="1" smtClean="0">
                <a:solidFill>
                  <a:schemeClr val="tx1"/>
                </a:solidFill>
              </a:rPr>
              <a:t>Objek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dari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penelitian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adalah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chemeClr val="tx1"/>
                </a:solidFill>
              </a:rPr>
              <a:t>“</a:t>
            </a:r>
            <a:r>
              <a:rPr lang="en-US" sz="2000" b="1" dirty="0" err="1">
                <a:solidFill>
                  <a:schemeClr val="tx1"/>
                </a:solidFill>
              </a:rPr>
              <a:t>Pemetaan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Lokasi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Posdaya</a:t>
            </a:r>
            <a:r>
              <a:rPr lang="en-US" sz="2000" b="1" dirty="0">
                <a:solidFill>
                  <a:schemeClr val="tx1"/>
                </a:solidFill>
              </a:rPr>
              <a:t>”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penelitian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bertempat</a:t>
            </a:r>
            <a:r>
              <a:rPr lang="en-US" sz="2000" dirty="0">
                <a:solidFill>
                  <a:schemeClr val="tx1"/>
                </a:solidFill>
              </a:rPr>
              <a:t> di Kantor BPMP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KB Kota </a:t>
            </a:r>
            <a:r>
              <a:rPr lang="en-US" sz="2000" dirty="0" err="1">
                <a:solidFill>
                  <a:schemeClr val="tx1"/>
                </a:solidFill>
              </a:rPr>
              <a:t>Gorontalo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77334" y="2073499"/>
            <a:ext cx="8596668" cy="660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77334" y="2876998"/>
            <a:ext cx="8596668" cy="33821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	1. </a:t>
            </a:r>
            <a:r>
              <a:rPr lang="en-US" sz="2000" dirty="0" err="1" smtClean="0">
                <a:solidFill>
                  <a:schemeClr val="tx1"/>
                </a:solidFill>
              </a:rPr>
              <a:t>Tahap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Analisis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	</a:t>
            </a:r>
            <a:r>
              <a:rPr lang="en-US" sz="2000" dirty="0" err="1" smtClean="0">
                <a:solidFill>
                  <a:schemeClr val="tx1"/>
                </a:solidFill>
              </a:rPr>
              <a:t>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tahap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ini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selain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merupakan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tahap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perencanaan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merupakan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tahapan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awal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dalam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pengembangan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sistem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dengan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maksud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melakukan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studi-studi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terhadap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kebutuhan-kebutuhan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sistem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atau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pengguna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tahap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juga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menguraikan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sistem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sedang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berjalan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sistem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diusulkan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pada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Kota </a:t>
            </a:r>
            <a:r>
              <a:rPr lang="en-US" sz="2000" dirty="0" err="1">
                <a:solidFill>
                  <a:schemeClr val="tx1"/>
                </a:solidFill>
              </a:rPr>
              <a:t>Gorontalo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dengan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maksud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untuk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mengidentifikasi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mengevaluasi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permasalahan-permasalahan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kesempatan-kesempatan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hambatan-hambatan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terjadi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kebutuhan-kebutuhan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diharapkan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sehingga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dapat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diusulkan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perbaikan-perbaikannya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107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373487"/>
            <a:ext cx="8596668" cy="56678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	2. </a:t>
            </a:r>
            <a:r>
              <a:rPr lang="en-US" sz="2000" dirty="0" err="1" smtClean="0">
                <a:solidFill>
                  <a:schemeClr val="tx1"/>
                </a:solidFill>
              </a:rPr>
              <a:t>Tahap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Desain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	</a:t>
            </a:r>
            <a:r>
              <a:rPr lang="en-US" sz="2000" dirty="0" smtClean="0">
                <a:solidFill>
                  <a:schemeClr val="tx1"/>
                </a:solidFill>
              </a:rPr>
              <a:t>	a. </a:t>
            </a:r>
            <a:r>
              <a:rPr lang="en-US" sz="2000" dirty="0" err="1" smtClean="0">
                <a:solidFill>
                  <a:schemeClr val="tx1"/>
                </a:solidFill>
              </a:rPr>
              <a:t>Desain</a:t>
            </a:r>
            <a:r>
              <a:rPr lang="en-US" sz="2000" dirty="0" smtClean="0">
                <a:solidFill>
                  <a:schemeClr val="tx1"/>
                </a:solidFill>
              </a:rPr>
              <a:t> Input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	</a:t>
            </a:r>
            <a:r>
              <a:rPr lang="en-US" sz="2000" dirty="0" err="1" smtClean="0">
                <a:solidFill>
                  <a:schemeClr val="tx1"/>
                </a:solidFill>
              </a:rPr>
              <a:t>Masukan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merupakan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awal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dimulainya</a:t>
            </a:r>
            <a:r>
              <a:rPr lang="en-US" sz="2000" dirty="0">
                <a:solidFill>
                  <a:schemeClr val="tx1"/>
                </a:solidFill>
              </a:rPr>
              <a:t> proses </a:t>
            </a:r>
            <a:r>
              <a:rPr lang="en-US" sz="2000" dirty="0" err="1">
                <a:solidFill>
                  <a:schemeClr val="tx1"/>
                </a:solidFill>
              </a:rPr>
              <a:t>informasi</a:t>
            </a:r>
            <a:r>
              <a:rPr lang="en-US" sz="2000" dirty="0">
                <a:solidFill>
                  <a:schemeClr val="tx1"/>
                </a:solidFill>
              </a:rPr>
              <a:t>. </a:t>
            </a:r>
            <a:r>
              <a:rPr lang="en-US" sz="2000" dirty="0" err="1">
                <a:solidFill>
                  <a:schemeClr val="tx1"/>
                </a:solidFill>
              </a:rPr>
              <a:t>Bahan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mentah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dari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informasi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adalah</a:t>
            </a:r>
            <a:r>
              <a:rPr lang="en-US" sz="2000" dirty="0">
                <a:solidFill>
                  <a:schemeClr val="tx1"/>
                </a:solidFill>
              </a:rPr>
              <a:t> data yang </a:t>
            </a:r>
            <a:r>
              <a:rPr lang="en-US" sz="2000" dirty="0" err="1">
                <a:solidFill>
                  <a:schemeClr val="tx1"/>
                </a:solidFill>
              </a:rPr>
              <a:t>terjadi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dari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transaksi-transaksi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dilakukan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oleh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organisasi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	</a:t>
            </a:r>
            <a:r>
              <a:rPr lang="en-US" sz="2000" dirty="0" smtClean="0">
                <a:solidFill>
                  <a:schemeClr val="tx1"/>
                </a:solidFill>
              </a:rPr>
              <a:t>	b. </a:t>
            </a:r>
            <a:r>
              <a:rPr lang="en-US" sz="2000" dirty="0" err="1" smtClean="0">
                <a:solidFill>
                  <a:schemeClr val="tx1"/>
                </a:solidFill>
              </a:rPr>
              <a:t>Desain</a:t>
            </a:r>
            <a:r>
              <a:rPr lang="en-US" sz="2000" dirty="0" smtClean="0">
                <a:solidFill>
                  <a:schemeClr val="tx1"/>
                </a:solidFill>
              </a:rPr>
              <a:t> Output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	</a:t>
            </a:r>
            <a:r>
              <a:rPr lang="en-US" sz="2000" dirty="0" err="1">
                <a:solidFill>
                  <a:schemeClr val="tx1"/>
                </a:solidFill>
              </a:rPr>
              <a:t>Desain</a:t>
            </a:r>
            <a:r>
              <a:rPr lang="en-US" sz="2000" dirty="0">
                <a:solidFill>
                  <a:schemeClr val="tx1"/>
                </a:solidFill>
              </a:rPr>
              <a:t> output </a:t>
            </a:r>
            <a:r>
              <a:rPr lang="en-US" sz="2000" dirty="0" err="1">
                <a:solidFill>
                  <a:schemeClr val="tx1"/>
                </a:solidFill>
              </a:rPr>
              <a:t>dimaksudkan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untuk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mengetahui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bagaimana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seperti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apa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bentuk</a:t>
            </a:r>
            <a:r>
              <a:rPr lang="en-US" sz="2000" dirty="0">
                <a:solidFill>
                  <a:schemeClr val="tx1"/>
                </a:solidFill>
              </a:rPr>
              <a:t> output-output </a:t>
            </a:r>
            <a:r>
              <a:rPr lang="en-US" sz="2000" dirty="0" err="1">
                <a:solidFill>
                  <a:schemeClr val="tx1"/>
                </a:solidFill>
              </a:rPr>
              <a:t>dari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sistem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baru</a:t>
            </a:r>
            <a:r>
              <a:rPr lang="en-US" sz="2000" dirty="0">
                <a:solidFill>
                  <a:schemeClr val="tx1"/>
                </a:solidFill>
              </a:rPr>
              <a:t>. </a:t>
            </a:r>
            <a:r>
              <a:rPr lang="en-US" sz="2000" dirty="0" err="1">
                <a:solidFill>
                  <a:schemeClr val="tx1"/>
                </a:solidFill>
              </a:rPr>
              <a:t>Desain</a:t>
            </a:r>
            <a:r>
              <a:rPr lang="en-US" sz="2000" dirty="0">
                <a:solidFill>
                  <a:schemeClr val="tx1"/>
                </a:solidFill>
              </a:rPr>
              <a:t> Output </a:t>
            </a:r>
            <a:r>
              <a:rPr lang="en-US" sz="2000" dirty="0" err="1">
                <a:solidFill>
                  <a:schemeClr val="tx1"/>
                </a:solidFill>
              </a:rPr>
              <a:t>Terinci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terbagi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atas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dua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yaitu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desain</a:t>
            </a:r>
            <a:r>
              <a:rPr lang="en-US" sz="2000" dirty="0">
                <a:solidFill>
                  <a:schemeClr val="tx1"/>
                </a:solidFill>
              </a:rPr>
              <a:t> output </a:t>
            </a:r>
            <a:r>
              <a:rPr lang="en-US" sz="2000" dirty="0" err="1">
                <a:solidFill>
                  <a:schemeClr val="tx1"/>
                </a:solidFill>
              </a:rPr>
              <a:t>berbentuk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laporan</a:t>
            </a:r>
            <a:r>
              <a:rPr lang="en-US" sz="2000" dirty="0">
                <a:solidFill>
                  <a:schemeClr val="tx1"/>
                </a:solidFill>
              </a:rPr>
              <a:t> di media </a:t>
            </a:r>
            <a:r>
              <a:rPr lang="en-US" sz="2000" dirty="0" err="1">
                <a:solidFill>
                  <a:schemeClr val="tx1"/>
                </a:solidFill>
              </a:rPr>
              <a:t>kertas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desain</a:t>
            </a:r>
            <a:r>
              <a:rPr lang="en-US" sz="2000" dirty="0">
                <a:solidFill>
                  <a:schemeClr val="tx1"/>
                </a:solidFill>
              </a:rPr>
              <a:t> output </a:t>
            </a:r>
            <a:r>
              <a:rPr lang="en-US" sz="2000" dirty="0" err="1">
                <a:solidFill>
                  <a:schemeClr val="tx1"/>
                </a:solidFill>
              </a:rPr>
              <a:t>dalam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bentuk</a:t>
            </a:r>
            <a:r>
              <a:rPr lang="en-US" sz="2000" dirty="0">
                <a:solidFill>
                  <a:schemeClr val="tx1"/>
                </a:solidFill>
              </a:rPr>
              <a:t> dialog di </a:t>
            </a:r>
            <a:r>
              <a:rPr lang="en-US" sz="2000" dirty="0" err="1">
                <a:solidFill>
                  <a:schemeClr val="tx1"/>
                </a:solidFill>
              </a:rPr>
              <a:t>layar</a:t>
            </a:r>
            <a:r>
              <a:rPr lang="en-US" sz="2000" dirty="0">
                <a:solidFill>
                  <a:schemeClr val="tx1"/>
                </a:solidFill>
              </a:rPr>
              <a:t> terminal.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	3. </a:t>
            </a:r>
            <a:r>
              <a:rPr lang="en-US" sz="2000" dirty="0" err="1" smtClean="0">
                <a:solidFill>
                  <a:schemeClr val="tx1"/>
                </a:solidFill>
              </a:rPr>
              <a:t>Tahap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Pengujian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	</a:t>
            </a:r>
            <a:r>
              <a:rPr lang="en-US" sz="2000" dirty="0" err="1">
                <a:solidFill>
                  <a:schemeClr val="tx1"/>
                </a:solidFill>
              </a:rPr>
              <a:t>Pengujian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perangkat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lunak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mengukur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efisiensi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efektifitas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alur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logika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pemrograman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dirancang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dengan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menggunakan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pengujian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i="1" dirty="0">
                <a:solidFill>
                  <a:schemeClr val="tx1"/>
                </a:solidFill>
              </a:rPr>
              <a:t>White Box Testing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i="1" dirty="0">
                <a:solidFill>
                  <a:schemeClr val="tx1"/>
                </a:solidFill>
              </a:rPr>
              <a:t>Black Box Testing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840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115</TotalTime>
  <Words>290</Words>
  <Application>Microsoft Office PowerPoint</Application>
  <PresentationFormat>Widescreen</PresentationFormat>
  <Paragraphs>87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Facet</vt:lpstr>
      <vt:lpstr>PowerPoint Presentation</vt:lpstr>
      <vt:lpstr>Latar Belakang</vt:lpstr>
      <vt:lpstr>PowerPoint Presentation</vt:lpstr>
      <vt:lpstr>Rumusan Masalah</vt:lpstr>
      <vt:lpstr>Tujuan Penelitian</vt:lpstr>
      <vt:lpstr>Manfaat Penelitian</vt:lpstr>
      <vt:lpstr>Kerangka Pemikiran</vt:lpstr>
      <vt:lpstr>Objek Penelitian</vt:lpstr>
      <vt:lpstr>PowerPoint Presentation</vt:lpstr>
      <vt:lpstr>TERIMA KASIH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C E R</dc:creator>
  <cp:lastModifiedBy>A C E R</cp:lastModifiedBy>
  <cp:revision>17</cp:revision>
  <dcterms:created xsi:type="dcterms:W3CDTF">2017-02-24T10:34:46Z</dcterms:created>
  <dcterms:modified xsi:type="dcterms:W3CDTF">2017-02-27T11:54:20Z</dcterms:modified>
</cp:coreProperties>
</file>